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9" r:id="rId2"/>
    <p:sldId id="257" r:id="rId3"/>
    <p:sldId id="272" r:id="rId4"/>
    <p:sldId id="390" r:id="rId5"/>
    <p:sldId id="385" r:id="rId6"/>
    <p:sldId id="391" r:id="rId7"/>
    <p:sldId id="388" r:id="rId8"/>
    <p:sldId id="393" r:id="rId9"/>
    <p:sldId id="392" r:id="rId10"/>
    <p:sldId id="387" r:id="rId11"/>
    <p:sldId id="372" r:id="rId12"/>
    <p:sldId id="273" r:id="rId13"/>
    <p:sldId id="274" r:id="rId14"/>
    <p:sldId id="276" r:id="rId15"/>
    <p:sldId id="279" r:id="rId16"/>
    <p:sldId id="264" r:id="rId17"/>
    <p:sldId id="290" r:id="rId18"/>
    <p:sldId id="302" r:id="rId19"/>
    <p:sldId id="303" r:id="rId20"/>
    <p:sldId id="330" r:id="rId21"/>
    <p:sldId id="285" r:id="rId22"/>
    <p:sldId id="326" r:id="rId23"/>
    <p:sldId id="327" r:id="rId24"/>
    <p:sldId id="328" r:id="rId25"/>
    <p:sldId id="329" r:id="rId26"/>
    <p:sldId id="278" r:id="rId27"/>
    <p:sldId id="313" r:id="rId28"/>
    <p:sldId id="317" r:id="rId29"/>
    <p:sldId id="316" r:id="rId30"/>
    <p:sldId id="315" r:id="rId31"/>
    <p:sldId id="314" r:id="rId32"/>
    <p:sldId id="318" r:id="rId33"/>
    <p:sldId id="331" r:id="rId34"/>
    <p:sldId id="332" r:id="rId35"/>
    <p:sldId id="333" r:id="rId36"/>
    <p:sldId id="335" r:id="rId37"/>
    <p:sldId id="310" r:id="rId38"/>
    <p:sldId id="322" r:id="rId39"/>
    <p:sldId id="324" r:id="rId40"/>
    <p:sldId id="325" r:id="rId41"/>
    <p:sldId id="394" r:id="rId42"/>
    <p:sldId id="311" r:id="rId4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86072"/>
    <a:srgbClr val="505E7A"/>
    <a:srgbClr val="436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2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BC1A3-FC8F-4B55-B431-7119022DCBFC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3D53-8077-4533-9903-C216F003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76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69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3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27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60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B294-43FF-4A1F-B8D8-70EF690C8A16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7332-5ECF-4FA5-957E-7B15A878D5C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jpeg"/><Relationship Id="rId3" Type="http://schemas.openxmlformats.org/officeDocument/2006/relationships/image" Target="../media/image29.png"/><Relationship Id="rId7" Type="http://schemas.openxmlformats.org/officeDocument/2006/relationships/image" Target="../media/image12.jpe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28.jpeg"/><Relationship Id="rId1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0.jpeg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12" Type="http://schemas.openxmlformats.org/officeDocument/2006/relationships/image" Target="../media/image1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5.jp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4.png"/><Relationship Id="rId4" Type="http://schemas.openxmlformats.org/officeDocument/2006/relationships/image" Target="../media/image28.jpeg"/><Relationship Id="rId9" Type="http://schemas.microsoft.com/office/2007/relationships/hdphoto" Target="../media/hdphoto1.wdp"/><Relationship Id="rId1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0.jpeg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12" Type="http://schemas.openxmlformats.org/officeDocument/2006/relationships/image" Target="../media/image1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5.jp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4.png"/><Relationship Id="rId4" Type="http://schemas.openxmlformats.org/officeDocument/2006/relationships/image" Target="../media/image28.jpeg"/><Relationship Id="rId9" Type="http://schemas.microsoft.com/office/2007/relationships/hdphoto" Target="../media/hdphoto1.wdp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0.jpeg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12" Type="http://schemas.openxmlformats.org/officeDocument/2006/relationships/image" Target="../media/image1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5.jp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4.png"/><Relationship Id="rId4" Type="http://schemas.openxmlformats.org/officeDocument/2006/relationships/image" Target="../media/image28.jpeg"/><Relationship Id="rId9" Type="http://schemas.microsoft.com/office/2007/relationships/hdphoto" Target="../media/hdphoto1.wdp"/><Relationship Id="rId1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0.jpeg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12" Type="http://schemas.openxmlformats.org/officeDocument/2006/relationships/image" Target="../media/image1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5.jp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4.png"/><Relationship Id="rId4" Type="http://schemas.openxmlformats.org/officeDocument/2006/relationships/image" Target="../media/image28.jpeg"/><Relationship Id="rId9" Type="http://schemas.microsoft.com/office/2007/relationships/hdphoto" Target="../media/hdphoto1.wdp"/><Relationship Id="rId1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jpeg"/><Relationship Id="rId3" Type="http://schemas.openxmlformats.org/officeDocument/2006/relationships/image" Target="../media/image29.png"/><Relationship Id="rId7" Type="http://schemas.openxmlformats.org/officeDocument/2006/relationships/image" Target="../media/image12.jpe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28.jpeg"/><Relationship Id="rId1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jpeg"/><Relationship Id="rId3" Type="http://schemas.openxmlformats.org/officeDocument/2006/relationships/image" Target="../media/image29.png"/><Relationship Id="rId7" Type="http://schemas.openxmlformats.org/officeDocument/2006/relationships/image" Target="../media/image12.jpe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28.jpeg"/><Relationship Id="rId1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jpeg"/><Relationship Id="rId3" Type="http://schemas.openxmlformats.org/officeDocument/2006/relationships/image" Target="../media/image29.png"/><Relationship Id="rId7" Type="http://schemas.openxmlformats.org/officeDocument/2006/relationships/image" Target="../media/image12.jpe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28.jpeg"/><Relationship Id="rId1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E847976-83B2-4E41-9084-1C66B495B91C}"/>
              </a:ext>
            </a:extLst>
          </p:cNvPr>
          <p:cNvSpPr txBox="1"/>
          <p:nvPr/>
        </p:nvSpPr>
        <p:spPr>
          <a:xfrm>
            <a:off x="1979712" y="848129"/>
            <a:ext cx="4759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Snelheid van een reactie</a:t>
            </a:r>
          </a:p>
        </p:txBody>
      </p:sp>
    </p:spTree>
    <p:extLst>
      <p:ext uri="{BB962C8B-B14F-4D97-AF65-F5344CB8AC3E}">
        <p14:creationId xmlns:p14="http://schemas.microsoft.com/office/powerpoint/2010/main" val="215569263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6B79C9F-5EBE-4298-B7CB-FC2BEC169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065"/>
          <a:stretch/>
        </p:blipFill>
        <p:spPr>
          <a:xfrm>
            <a:off x="318564" y="1290620"/>
            <a:ext cx="8659182" cy="233927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3140BCA-88CE-4318-B802-6849E4CF207E}"/>
              </a:ext>
            </a:extLst>
          </p:cNvPr>
          <p:cNvSpPr txBox="1"/>
          <p:nvPr/>
        </p:nvSpPr>
        <p:spPr>
          <a:xfrm>
            <a:off x="756000" y="423924"/>
            <a:ext cx="301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Een effectieve botsing:</a:t>
            </a:r>
          </a:p>
        </p:txBody>
      </p:sp>
    </p:spTree>
    <p:extLst>
      <p:ext uri="{BB962C8B-B14F-4D97-AF65-F5344CB8AC3E}">
        <p14:creationId xmlns:p14="http://schemas.microsoft.com/office/powerpoint/2010/main" val="25305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C5531E6-A069-48E8-9AF3-D68BE9BDA188}"/>
              </a:ext>
            </a:extLst>
          </p:cNvPr>
          <p:cNvSpPr txBox="1"/>
          <p:nvPr/>
        </p:nvSpPr>
        <p:spPr>
          <a:xfrm>
            <a:off x="756000" y="423924"/>
            <a:ext cx="223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Reactiesnelheid.</a:t>
            </a:r>
          </a:p>
        </p:txBody>
      </p:sp>
    </p:spTree>
    <p:extLst>
      <p:ext uri="{BB962C8B-B14F-4D97-AF65-F5344CB8AC3E}">
        <p14:creationId xmlns:p14="http://schemas.microsoft.com/office/powerpoint/2010/main" val="417010593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dietistenpraktijkaliceroest.nl/images/app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2827369" cy="34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831" y="1847696"/>
            <a:ext cx="2188754" cy="25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883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dietistenpraktijkaliceroest.nl/images/app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2827369" cy="34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831" y="1847696"/>
            <a:ext cx="2188754" cy="25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ul\Pictures\appel r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95" y="1702947"/>
            <a:ext cx="2765425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C:\Users\Paul\Pictures\Appel2.jpg">
            <a:extLst>
              <a:ext uri="{FF2B5EF4-FFF2-40B4-BE49-F238E27FC236}">
                <a16:creationId xmlns:a16="http://schemas.microsoft.com/office/drawing/2014/main" id="{D410FFBF-3962-4EFD-8BA2-07658BAF5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r="21397"/>
          <a:stretch/>
        </p:blipFill>
        <p:spPr bwMode="auto">
          <a:xfrm>
            <a:off x="1505527" y="1087074"/>
            <a:ext cx="2687782" cy="36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E8B2B42-533E-4A01-A11B-FB9146823704}"/>
              </a:ext>
            </a:extLst>
          </p:cNvPr>
          <p:cNvSpPr txBox="1"/>
          <p:nvPr/>
        </p:nvSpPr>
        <p:spPr>
          <a:xfrm>
            <a:off x="1115616" y="577092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soort beginstof</a:t>
            </a:r>
          </a:p>
        </p:txBody>
      </p:sp>
    </p:spTree>
    <p:extLst>
      <p:ext uri="{BB962C8B-B14F-4D97-AF65-F5344CB8AC3E}">
        <p14:creationId xmlns:p14="http://schemas.microsoft.com/office/powerpoint/2010/main" val="3995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658" y="1911507"/>
            <a:ext cx="3945765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alm-Forel-grootha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0725"/>
            <a:ext cx="3947018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8719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658" y="1911507"/>
            <a:ext cx="3945765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alm-Forel-groothande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0725"/>
            <a:ext cx="3947018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19672" y="170605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-10</a:t>
            </a:r>
            <a:r>
              <a:rPr lang="nl-NL" sz="3200" baseline="30000" dirty="0"/>
              <a:t>o</a:t>
            </a:r>
            <a:r>
              <a:rPr lang="nl-NL" sz="3200" dirty="0"/>
              <a:t> C</a:t>
            </a:r>
          </a:p>
        </p:txBody>
      </p:sp>
      <p:sp>
        <p:nvSpPr>
          <p:cNvPr id="3" name="Rechthoek 2"/>
          <p:cNvSpPr/>
          <p:nvPr/>
        </p:nvSpPr>
        <p:spPr>
          <a:xfrm>
            <a:off x="5651192" y="1667761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3200" dirty="0">
                <a:solidFill>
                  <a:prstClr val="black"/>
                </a:solidFill>
              </a:rPr>
              <a:t>     20</a:t>
            </a:r>
            <a:r>
              <a:rPr lang="nl-NL" sz="3200" baseline="30000" dirty="0">
                <a:solidFill>
                  <a:prstClr val="black"/>
                </a:solidFill>
              </a:rPr>
              <a:t>o</a:t>
            </a:r>
            <a:r>
              <a:rPr lang="nl-NL" sz="3200" dirty="0">
                <a:solidFill>
                  <a:prstClr val="black"/>
                </a:solidFill>
              </a:rPr>
              <a:t> C</a:t>
            </a:r>
          </a:p>
        </p:txBody>
      </p:sp>
      <p:pic>
        <p:nvPicPr>
          <p:cNvPr id="4" name="Picture 2" descr="C:\Users\Paul\Pictures\vis vers.jpg">
            <a:extLst>
              <a:ext uri="{FF2B5EF4-FFF2-40B4-BE49-F238E27FC236}">
                <a16:creationId xmlns:a16="http://schemas.microsoft.com/office/drawing/2014/main" id="{188A884E-1FF4-8F3C-3EEF-87230E47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36" y="2204864"/>
            <a:ext cx="441483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67EF7EB-BB29-F4C6-C235-D40D868B2811}"/>
              </a:ext>
            </a:extLst>
          </p:cNvPr>
          <p:cNvSpPr txBox="1"/>
          <p:nvPr/>
        </p:nvSpPr>
        <p:spPr>
          <a:xfrm>
            <a:off x="1115616" y="577092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temperatuur</a:t>
            </a:r>
          </a:p>
        </p:txBody>
      </p:sp>
    </p:spTree>
    <p:extLst>
      <p:ext uri="{BB962C8B-B14F-4D97-AF65-F5344CB8AC3E}">
        <p14:creationId xmlns:p14="http://schemas.microsoft.com/office/powerpoint/2010/main" val="25726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24416"/>
              </p:ext>
            </p:extLst>
          </p:nvPr>
        </p:nvGraphicFramePr>
        <p:xfrm>
          <a:off x="1524000" y="13970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  <a:r>
                        <a:rPr lang="nl-NL" baseline="30000" dirty="0"/>
                        <a:t>o </a:t>
                      </a:r>
                      <a:r>
                        <a:rPr lang="nl-NL" baseline="0" dirty="0"/>
                        <a:t>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20</a:t>
                      </a:r>
                      <a:r>
                        <a:rPr lang="nl-NL" baseline="30000" dirty="0"/>
                        <a:t>o </a:t>
                      </a:r>
                      <a:r>
                        <a:rPr lang="nl-NL" baseline="0" dirty="0"/>
                        <a:t>C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08.00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32.768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262.144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2.097.152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1547664" y="62068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  Toename aantal bacteriën </a:t>
            </a:r>
          </a:p>
        </p:txBody>
      </p:sp>
    </p:spTree>
    <p:extLst>
      <p:ext uri="{BB962C8B-B14F-4D97-AF65-F5344CB8AC3E}">
        <p14:creationId xmlns:p14="http://schemas.microsoft.com/office/powerpoint/2010/main" val="195437206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lablablog.nl/wp-content/uploads/2009/06/baard-geen-baa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957"/>
          <a:stretch/>
        </p:blipFill>
        <p:spPr bwMode="auto">
          <a:xfrm>
            <a:off x="971600" y="1889636"/>
            <a:ext cx="2867727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blablablog.nl/wp-content/uploads/2009/06/baard-geen-baa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r="50000"/>
          <a:stretch/>
        </p:blipFill>
        <p:spPr bwMode="auto">
          <a:xfrm>
            <a:off x="5340524" y="1889636"/>
            <a:ext cx="277630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 flipH="1">
            <a:off x="5220070" y="620688"/>
            <a:ext cx="288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koorts </a:t>
            </a:r>
          </a:p>
        </p:txBody>
      </p:sp>
    </p:spTree>
    <p:extLst>
      <p:ext uri="{BB962C8B-B14F-4D97-AF65-F5344CB8AC3E}">
        <p14:creationId xmlns:p14="http://schemas.microsoft.com/office/powerpoint/2010/main" val="274727887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83552"/>
            <a:ext cx="4163345" cy="41633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2078"/>
            <a:ext cx="2578596" cy="4297660"/>
          </a:xfrm>
          <a:prstGeom prst="rect">
            <a:avLst/>
          </a:prstGeom>
        </p:spPr>
      </p:pic>
      <p:grpSp>
        <p:nvGrpSpPr>
          <p:cNvPr id="4" name="Groep 3"/>
          <p:cNvGrpSpPr/>
          <p:nvPr/>
        </p:nvGrpSpPr>
        <p:grpSpPr>
          <a:xfrm>
            <a:off x="6372200" y="548679"/>
            <a:ext cx="1872208" cy="3998217"/>
            <a:chOff x="6588224" y="1268760"/>
            <a:chExt cx="1080120" cy="2664296"/>
          </a:xfrm>
        </p:grpSpPr>
        <p:pic>
          <p:nvPicPr>
            <p:cNvPr id="9218" name="Picture 2" descr="Ijsazijn 99 %  ½ lit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35"/>
            <a:stretch/>
          </p:blipFill>
          <p:spPr bwMode="auto">
            <a:xfrm>
              <a:off x="6588224" y="1268760"/>
              <a:ext cx="1080120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bijenhouden.nl/index.php?view=image&amp;format=raw&amp;type=img&amp;id=730&amp;option=com_joomgallery&amp;Itemid=6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0" r="18422"/>
            <a:stretch/>
          </p:blipFill>
          <p:spPr bwMode="auto">
            <a:xfrm>
              <a:off x="6696236" y="2348880"/>
              <a:ext cx="828092" cy="90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199853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252536" y="383552"/>
            <a:ext cx="8496944" cy="4366186"/>
            <a:chOff x="-252536" y="383552"/>
            <a:chExt cx="8496944" cy="4366186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4" name="Groep 3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9218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kstvak 4"/>
          <p:cNvSpPr txBox="1"/>
          <p:nvPr/>
        </p:nvSpPr>
        <p:spPr>
          <a:xfrm>
            <a:off x="755576" y="486916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4% azijnzuur                                8 % azijnzuur                        80 -99 % azijnzuur</a:t>
            </a:r>
          </a:p>
          <a:p>
            <a:endParaRPr lang="nl-NL" dirty="0"/>
          </a:p>
          <a:p>
            <a:r>
              <a:rPr lang="nl-NL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84524090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thumb/5/55/Rust03102006.JPG/1280px-Rust0310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819472"/>
            <a:ext cx="12192000" cy="8124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252536" y="383552"/>
            <a:ext cx="8496944" cy="4366186"/>
            <a:chOff x="-252536" y="383552"/>
            <a:chExt cx="8496944" cy="4366186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4" name="Groep 3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9218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kstvak 4"/>
          <p:cNvSpPr txBox="1"/>
          <p:nvPr/>
        </p:nvSpPr>
        <p:spPr>
          <a:xfrm>
            <a:off x="755576" y="486916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4% azijnzuur                                8 % azijnzuur                        80 -99 % azijnzuur</a:t>
            </a:r>
          </a:p>
          <a:p>
            <a:endParaRPr lang="nl-NL" dirty="0"/>
          </a:p>
          <a:p>
            <a:r>
              <a:rPr lang="nl-NL" dirty="0"/>
              <a:t>           salades                                     ontkalken                                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66" y="5330825"/>
            <a:ext cx="908720" cy="9087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25" y="5175742"/>
            <a:ext cx="1065510" cy="106551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38681BA-BC08-48F4-930D-DFA0E7046713}"/>
              </a:ext>
            </a:extLst>
          </p:cNvPr>
          <p:cNvSpPr txBox="1"/>
          <p:nvPr/>
        </p:nvSpPr>
        <p:spPr>
          <a:xfrm>
            <a:off x="1157931" y="623954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concentratie</a:t>
            </a:r>
          </a:p>
        </p:txBody>
      </p:sp>
    </p:spTree>
    <p:extLst>
      <p:ext uri="{BB962C8B-B14F-4D97-AF65-F5344CB8AC3E}">
        <p14:creationId xmlns:p14="http://schemas.microsoft.com/office/powerpoint/2010/main" val="2714243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2.gstatic.com/images?q=tbn:ANd9GcTtgR1hcKIQX3qnvvnHrQPH2XNLhsxq1EMUzzTSsxTJztjJx2F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5874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E3E713E-5A69-4188-92DE-5CB2AC945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0243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dutchtaste.com/images/bp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4025"/>
            <a:ext cx="3129136" cy="31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0E96FDD-C09E-4A0A-9CF9-F9754B92E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30116"/>
            <a:ext cx="2746276" cy="27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8403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unstbeeld.nl/upload/weblog/auteur/54/bloguploads/image/weblog%20Roos%20van%20Put/10-05-03/Ujin%20Lee%20en%20Tom%20Edwards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12987" r="14796" b="21491"/>
          <a:stretch/>
        </p:blipFill>
        <p:spPr bwMode="auto">
          <a:xfrm>
            <a:off x="0" y="0"/>
            <a:ext cx="998036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D1086E4-B6F9-4390-97B7-A32353BEA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30116"/>
            <a:ext cx="2746276" cy="27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93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1A19EDD-5EAD-49BD-B7C6-7734511D8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87" cy="6858000"/>
          </a:xfrm>
          <a:prstGeom prst="rect">
            <a:avLst/>
          </a:prstGeom>
        </p:spPr>
      </p:pic>
      <p:pic>
        <p:nvPicPr>
          <p:cNvPr id="106" name="Picture 2" descr="http://www.kunstbeeld.nl/upload/weblog/auteur/54/bloguploads/image/weblog%20Roos%20van%20Put/10-05-03/Ujin%20Lee%20en%20Tom%20Edwards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12987" r="14796" b="21491"/>
          <a:stretch/>
        </p:blipFill>
        <p:spPr bwMode="auto">
          <a:xfrm>
            <a:off x="-1" y="0"/>
            <a:ext cx="998036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425C24-F294-44F4-896D-BD74E67D9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9008A5A-D36D-4ED7-B1FB-AFE1DED4D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48" y="5229200"/>
            <a:ext cx="2381250" cy="28575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FCAFBFF-F332-4AD5-A083-F7FC7A0E6898}"/>
              </a:ext>
            </a:extLst>
          </p:cNvPr>
          <p:cNvSpPr txBox="1"/>
          <p:nvPr/>
        </p:nvSpPr>
        <p:spPr>
          <a:xfrm>
            <a:off x="1115616" y="577092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FFFF"/>
                </a:solidFill>
              </a:rPr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verdelingsgraad</a:t>
            </a:r>
          </a:p>
        </p:txBody>
      </p:sp>
    </p:spTree>
    <p:extLst>
      <p:ext uri="{BB962C8B-B14F-4D97-AF65-F5344CB8AC3E}">
        <p14:creationId xmlns:p14="http://schemas.microsoft.com/office/powerpoint/2010/main" val="3769377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907704" y="1700808"/>
            <a:ext cx="5085808" cy="30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A702BFB-A500-4C44-B3A9-FD8E73D8BA83}"/>
              </a:ext>
            </a:extLst>
          </p:cNvPr>
          <p:cNvSpPr txBox="1"/>
          <p:nvPr/>
        </p:nvSpPr>
        <p:spPr>
          <a:xfrm>
            <a:off x="1331640" y="57332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Een reactie wordt versneld door een </a:t>
            </a:r>
            <a:r>
              <a:rPr lang="nl-NL" sz="2400" b="1" dirty="0">
                <a:solidFill>
                  <a:srgbClr val="FF0000"/>
                </a:solidFill>
              </a:rPr>
              <a:t>katalysator</a:t>
            </a:r>
          </a:p>
        </p:txBody>
      </p:sp>
    </p:spTree>
    <p:extLst>
      <p:ext uri="{BB962C8B-B14F-4D97-AF65-F5344CB8AC3E}">
        <p14:creationId xmlns:p14="http://schemas.microsoft.com/office/powerpoint/2010/main" val="1169652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5729250"/>
            <a:chOff x="4797290" y="1073649"/>
            <a:chExt cx="6377540" cy="5729250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930695" y="4894695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1688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97745669-31A2-4E1E-82EC-1EAA33BF1528}"/>
              </a:ext>
            </a:extLst>
          </p:cNvPr>
          <p:cNvGrpSpPr/>
          <p:nvPr/>
        </p:nvGrpSpPr>
        <p:grpSpPr>
          <a:xfrm>
            <a:off x="709121" y="4058740"/>
            <a:ext cx="3353182" cy="1895263"/>
            <a:chOff x="926503" y="4056353"/>
            <a:chExt cx="3353182" cy="1895263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52FE2862-F6EC-412A-B3B8-093C9CBC6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422" y="4056353"/>
              <a:ext cx="1895263" cy="1895263"/>
            </a:xfrm>
            <a:prstGeom prst="rect">
              <a:avLst/>
            </a:prstGeom>
          </p:spPr>
        </p:pic>
        <p:pic>
          <p:nvPicPr>
            <p:cNvPr id="30" name="Picture 2" descr="http://t2.gstatic.com/images?q=tbn:ANd9GcTtgR1hcKIQX3qnvvnHrQPH2XNLhsxq1EMUzzTSsxTJztjJx2FN">
              <a:extLst>
                <a:ext uri="{FF2B5EF4-FFF2-40B4-BE49-F238E27FC236}">
                  <a16:creationId xmlns:a16="http://schemas.microsoft.com/office/drawing/2014/main" id="{7DB4A5E7-C0BE-4D50-AA42-3D77C04D7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03" y="4472316"/>
              <a:ext cx="1082969" cy="1082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972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5729250"/>
            <a:chOff x="4797290" y="1073649"/>
            <a:chExt cx="6377540" cy="5729250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</a:t>
              </a:r>
              <a:r>
                <a:rPr lang="nl-NL" dirty="0">
                  <a:solidFill>
                    <a:srgbClr val="FF0000"/>
                  </a:solidFill>
                </a:rPr>
                <a:t>Bepaald de hoogte van de 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>
                  <a:solidFill>
                    <a:srgbClr val="FF0000"/>
                  </a:solidFill>
                </a:rPr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930695" y="4894695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1688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319DCC03-681E-47EB-961C-C7D167320EA6}"/>
              </a:ext>
            </a:extLst>
          </p:cNvPr>
          <p:cNvGrpSpPr/>
          <p:nvPr/>
        </p:nvGrpSpPr>
        <p:grpSpPr>
          <a:xfrm>
            <a:off x="709121" y="4058740"/>
            <a:ext cx="3353182" cy="1895263"/>
            <a:chOff x="926503" y="4056353"/>
            <a:chExt cx="3353182" cy="1895263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38EF949D-22DF-4269-AA5A-1A3777E77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422" y="4056353"/>
              <a:ext cx="1895263" cy="1895263"/>
            </a:xfrm>
            <a:prstGeom prst="rect">
              <a:avLst/>
            </a:prstGeom>
          </p:spPr>
        </p:pic>
        <p:pic>
          <p:nvPicPr>
            <p:cNvPr id="30" name="Picture 2" descr="http://t2.gstatic.com/images?q=tbn:ANd9GcTtgR1hcKIQX3qnvvnHrQPH2XNLhsxq1EMUzzTSsxTJztjJx2FN">
              <a:extLst>
                <a:ext uri="{FF2B5EF4-FFF2-40B4-BE49-F238E27FC236}">
                  <a16:creationId xmlns:a16="http://schemas.microsoft.com/office/drawing/2014/main" id="{1BCA2637-9FC3-4AEF-A2A8-7BD94248E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03" y="4472316"/>
              <a:ext cx="1082969" cy="1082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272786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5729250"/>
            <a:chOff x="4797290" y="1073649"/>
            <a:chExt cx="6377540" cy="5729250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Bepaald de hoogte van de 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>
                  <a:solidFill>
                    <a:srgbClr val="FF0000"/>
                  </a:solidFill>
                </a:rPr>
                <a:t>Hogere temperatuur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	Deeltjes bewegen sneller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	</a:t>
              </a: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Veel meer effectieve botsingen per seconde.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930695" y="4894695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1688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2CDA64B4-3946-42A3-9398-5744DAACA76E}"/>
              </a:ext>
            </a:extLst>
          </p:cNvPr>
          <p:cNvGrpSpPr/>
          <p:nvPr/>
        </p:nvGrpSpPr>
        <p:grpSpPr>
          <a:xfrm>
            <a:off x="709121" y="4058740"/>
            <a:ext cx="3353182" cy="1895263"/>
            <a:chOff x="926503" y="4056353"/>
            <a:chExt cx="3353182" cy="1895263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23741194-E747-44C2-B33B-D66411BFD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422" y="4056353"/>
              <a:ext cx="1895263" cy="1895263"/>
            </a:xfrm>
            <a:prstGeom prst="rect">
              <a:avLst/>
            </a:prstGeom>
          </p:spPr>
        </p:pic>
        <p:pic>
          <p:nvPicPr>
            <p:cNvPr id="30" name="Picture 2" descr="http://t2.gstatic.com/images?q=tbn:ANd9GcTtgR1hcKIQX3qnvvnHrQPH2XNLhsxq1EMUzzTSsxTJztjJx2FN">
              <a:extLst>
                <a:ext uri="{FF2B5EF4-FFF2-40B4-BE49-F238E27FC236}">
                  <a16:creationId xmlns:a16="http://schemas.microsoft.com/office/drawing/2014/main" id="{3C195F12-8072-4800-8428-58EF4F5F1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03" y="4472316"/>
              <a:ext cx="1082969" cy="1082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25502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Explo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2048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5729250"/>
            <a:chOff x="4797290" y="1073649"/>
            <a:chExt cx="6377540" cy="5729250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Bepaald de hoogte van de 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/>
                <a:t>Hogere temperatuur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	Deeltjes bewegen sneller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	</a:t>
              </a:r>
              <a:r>
                <a:rPr lang="nl-NL" dirty="0">
                  <a:sym typeface="Wingdings" panose="05000000000000000000" pitchFamily="2" charset="2"/>
                </a:rPr>
                <a:t>Veel meer effectieve botsingen per seconde.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930695" y="4894695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1688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r>
                <a:rPr lang="nl-NL" dirty="0">
                  <a:solidFill>
                    <a:srgbClr val="FF0000"/>
                  </a:solidFill>
                </a:rPr>
                <a:t>Hogere concentratie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Meer botsingen per seconde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 Meer effectieve botsingen per seconde.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5F3CD91A-66DF-4160-9372-8C03A9F01D46}"/>
              </a:ext>
            </a:extLst>
          </p:cNvPr>
          <p:cNvGrpSpPr/>
          <p:nvPr/>
        </p:nvGrpSpPr>
        <p:grpSpPr>
          <a:xfrm>
            <a:off x="709121" y="4058740"/>
            <a:ext cx="3353182" cy="1895263"/>
            <a:chOff x="926503" y="4056353"/>
            <a:chExt cx="3353182" cy="1895263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4CB28673-C7DC-43BE-BE78-45A87D8E7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422" y="4056353"/>
              <a:ext cx="1895263" cy="1895263"/>
            </a:xfrm>
            <a:prstGeom prst="rect">
              <a:avLst/>
            </a:prstGeom>
          </p:spPr>
        </p:pic>
        <p:pic>
          <p:nvPicPr>
            <p:cNvPr id="30" name="Picture 2" descr="http://t2.gstatic.com/images?q=tbn:ANd9GcTtgR1hcKIQX3qnvvnHrQPH2XNLhsxq1EMUzzTSsxTJztjJx2FN">
              <a:extLst>
                <a:ext uri="{FF2B5EF4-FFF2-40B4-BE49-F238E27FC236}">
                  <a16:creationId xmlns:a16="http://schemas.microsoft.com/office/drawing/2014/main" id="{73346F1B-F6BC-4AED-B298-29E197948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03" y="4472316"/>
              <a:ext cx="1082969" cy="1082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9889609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5729250"/>
            <a:chOff x="4797290" y="1073649"/>
            <a:chExt cx="6377540" cy="5729250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Bepaald de hoogte van de 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/>
                <a:t>Hogere temperatuur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	Deeltjes bewegen sneller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	</a:t>
              </a:r>
              <a:r>
                <a:rPr lang="nl-NL" dirty="0">
                  <a:sym typeface="Wingdings" panose="05000000000000000000" pitchFamily="2" charset="2"/>
                </a:rPr>
                <a:t>Veel meer effectieve botsingen per seconde.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930695" y="4894695"/>
              <a:ext cx="545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1688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r>
                <a:rPr lang="nl-NL" dirty="0">
                  <a:solidFill>
                    <a:srgbClr val="FF0000"/>
                  </a:solidFill>
                </a:rPr>
                <a:t>Grotere verdelingsgraad dan groter oppervlak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>
                  <a:solidFill>
                    <a:srgbClr val="FF0000"/>
                  </a:solidFill>
                </a:rPr>
                <a:t>           	Meer botsingen per seconde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               	Meer effectieve botsingen per seconde.</a:t>
              </a:r>
              <a:endParaRPr lang="nl-NL" dirty="0"/>
            </a:p>
            <a:p>
              <a:pPr>
                <a:tabLst>
                  <a:tab pos="801688" algn="l"/>
                </a:tabLst>
              </a:pPr>
              <a:endParaRPr lang="nl-NL" b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r>
                <a:rPr lang="nl-NL" dirty="0"/>
                <a:t>Hogere concentratie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 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 Meer effectieve botsingen per seconde.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07A91B67-2108-4FD4-BA4D-10F6CF941637}"/>
              </a:ext>
            </a:extLst>
          </p:cNvPr>
          <p:cNvGrpSpPr/>
          <p:nvPr/>
        </p:nvGrpSpPr>
        <p:grpSpPr>
          <a:xfrm>
            <a:off x="709121" y="4058740"/>
            <a:ext cx="3353182" cy="1895263"/>
            <a:chOff x="926503" y="4056353"/>
            <a:chExt cx="3353182" cy="1895263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776F72F2-747C-4425-898F-BD06D76B1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422" y="4056353"/>
              <a:ext cx="1895263" cy="1895263"/>
            </a:xfrm>
            <a:prstGeom prst="rect">
              <a:avLst/>
            </a:prstGeom>
          </p:spPr>
        </p:pic>
        <p:pic>
          <p:nvPicPr>
            <p:cNvPr id="30" name="Picture 2" descr="http://t2.gstatic.com/images?q=tbn:ANd9GcTtgR1hcKIQX3qnvvnHrQPH2XNLhsxq1EMUzzTSsxTJztjJx2FN">
              <a:extLst>
                <a:ext uri="{FF2B5EF4-FFF2-40B4-BE49-F238E27FC236}">
                  <a16:creationId xmlns:a16="http://schemas.microsoft.com/office/drawing/2014/main" id="{FBB0FC5D-C6A8-43D0-84EC-2FDA84855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03" y="4472316"/>
              <a:ext cx="1082969" cy="1082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337244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6006249"/>
            <a:chOff x="4797290" y="1073649"/>
            <a:chExt cx="6377540" cy="6006249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Bepaald de hoogte van de 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/>
                <a:t>Hogere temperatuur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	Deeltjes bewegen sneller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	</a:t>
              </a:r>
              <a:r>
                <a:rPr lang="nl-NL" dirty="0">
                  <a:sym typeface="Wingdings" panose="05000000000000000000" pitchFamily="2" charset="2"/>
                </a:rPr>
                <a:t>Veel meer effectieve botsingen per seconde.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930695" y="4894695"/>
              <a:ext cx="545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1688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r>
                <a:rPr lang="nl-NL" dirty="0"/>
                <a:t>Grotere verdelingsgraad dan groter oppervlak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/>
                <a:t>           	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>
                  <a:sym typeface="Wingdings" panose="05000000000000000000" pitchFamily="2" charset="2"/>
                </a:rPr>
                <a:t>               	Meer effectieve botsingen per seconde.</a:t>
              </a:r>
              <a:endParaRPr lang="nl-NL" dirty="0"/>
            </a:p>
            <a:p>
              <a:pPr>
                <a:tabLst>
                  <a:tab pos="801688" algn="l"/>
                </a:tabLst>
              </a:pPr>
              <a:endParaRPr lang="nl-NL" b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Een katalysator verlaagd de activeringsenergie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                        </a:t>
              </a: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Reactiesnelheid neemt toe.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r>
                <a:rPr lang="nl-NL" dirty="0"/>
                <a:t>Hogere concentratie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 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 Meer effectieve botsingen per seconde.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698198AD-E739-451D-A163-8AD02D70F86D}"/>
              </a:ext>
            </a:extLst>
          </p:cNvPr>
          <p:cNvGrpSpPr/>
          <p:nvPr/>
        </p:nvGrpSpPr>
        <p:grpSpPr>
          <a:xfrm>
            <a:off x="709121" y="4058740"/>
            <a:ext cx="3353182" cy="1895263"/>
            <a:chOff x="926503" y="4056353"/>
            <a:chExt cx="3353182" cy="1895263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19438D27-E39E-4055-92B9-0DA410B3C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422" y="4056353"/>
              <a:ext cx="1895263" cy="1895263"/>
            </a:xfrm>
            <a:prstGeom prst="rect">
              <a:avLst/>
            </a:prstGeom>
          </p:spPr>
        </p:pic>
        <p:pic>
          <p:nvPicPr>
            <p:cNvPr id="30" name="Picture 2" descr="http://t2.gstatic.com/images?q=tbn:ANd9GcTtgR1hcKIQX3qnvvnHrQPH2XNLhsxq1EMUzzTSsxTJztjJx2FN">
              <a:extLst>
                <a:ext uri="{FF2B5EF4-FFF2-40B4-BE49-F238E27FC236}">
                  <a16:creationId xmlns:a16="http://schemas.microsoft.com/office/drawing/2014/main" id="{F51475F5-6D7A-4DA4-86E3-B49E969A0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03" y="4472316"/>
              <a:ext cx="1082969" cy="1082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9102386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6006249"/>
            <a:chOff x="4797290" y="1073649"/>
            <a:chExt cx="6377540" cy="6006249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Bepaald de hoogte van de 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/>
                <a:t>Hogere temperatuur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	Deeltjes bewegen sneller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	</a:t>
              </a: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Veel meer effectieve botsingen</a:t>
              </a:r>
              <a:r>
                <a:rPr lang="nl-NL" dirty="0">
                  <a:sym typeface="Wingdings" panose="05000000000000000000" pitchFamily="2" charset="2"/>
                </a:rPr>
                <a:t> per seconde.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930695" y="4894695"/>
              <a:ext cx="545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1688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r>
                <a:rPr lang="nl-NL" dirty="0"/>
                <a:t>Grotere verdelingsgraad dan groter oppervlak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/>
                <a:t>           	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>
                  <a:sym typeface="Wingdings" panose="05000000000000000000" pitchFamily="2" charset="2"/>
                </a:rPr>
                <a:t>               	</a:t>
              </a: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Meer effectieve botsingen</a:t>
              </a:r>
              <a:r>
                <a:rPr lang="nl-NL" dirty="0">
                  <a:sym typeface="Wingdings" panose="05000000000000000000" pitchFamily="2" charset="2"/>
                </a:rPr>
                <a:t> per seconde.</a:t>
              </a:r>
              <a:endParaRPr lang="nl-NL" dirty="0"/>
            </a:p>
            <a:p>
              <a:pPr>
                <a:tabLst>
                  <a:tab pos="801688" algn="l"/>
                </a:tabLst>
              </a:pPr>
              <a:endParaRPr lang="nl-NL" b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  <a:r>
                <a:rPr lang="nl-NL" dirty="0"/>
                <a:t>Een katalysator verlaagd de activeringsenergie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                        </a:t>
              </a:r>
              <a:r>
                <a:rPr lang="nl-NL" dirty="0">
                  <a:sym typeface="Wingdings" panose="05000000000000000000" pitchFamily="2" charset="2"/>
                </a:rPr>
                <a:t>Reactiesnelheid neemt toe.</a:t>
              </a:r>
              <a:endParaRPr lang="nl-NL" dirty="0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r>
                <a:rPr lang="nl-NL" dirty="0"/>
                <a:t>Hogere concentratie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 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 </a:t>
              </a: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Meer effectieve botsingen </a:t>
              </a:r>
              <a:r>
                <a:rPr lang="nl-NL" dirty="0">
                  <a:sym typeface="Wingdings" panose="05000000000000000000" pitchFamily="2" charset="2"/>
                </a:rPr>
                <a:t>per seconde.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E5EAD079-42C8-4845-86B8-D772A18B568D}"/>
              </a:ext>
            </a:extLst>
          </p:cNvPr>
          <p:cNvGrpSpPr/>
          <p:nvPr/>
        </p:nvGrpSpPr>
        <p:grpSpPr>
          <a:xfrm>
            <a:off x="709121" y="4058740"/>
            <a:ext cx="3353182" cy="1895263"/>
            <a:chOff x="926503" y="4056353"/>
            <a:chExt cx="3353182" cy="1895263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8FB46F75-128B-42B5-839C-B6F61D9EC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422" y="4056353"/>
              <a:ext cx="1895263" cy="1895263"/>
            </a:xfrm>
            <a:prstGeom prst="rect">
              <a:avLst/>
            </a:prstGeom>
          </p:spPr>
        </p:pic>
        <p:pic>
          <p:nvPicPr>
            <p:cNvPr id="30" name="Picture 2" descr="http://t2.gstatic.com/images?q=tbn:ANd9GcTtgR1hcKIQX3qnvvnHrQPH2XNLhsxq1EMUzzTSsxTJztjJx2FN">
              <a:extLst>
                <a:ext uri="{FF2B5EF4-FFF2-40B4-BE49-F238E27FC236}">
                  <a16:creationId xmlns:a16="http://schemas.microsoft.com/office/drawing/2014/main" id="{99ECBC38-1DF9-4CA3-A0BB-6EA04FD56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03" y="4472316"/>
              <a:ext cx="1082969" cy="1082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264682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968252" y="95003"/>
            <a:ext cx="1944216" cy="1270039"/>
            <a:chOff x="467544" y="404664"/>
            <a:chExt cx="2448272" cy="1584176"/>
          </a:xfrm>
        </p:grpSpPr>
        <p:pic>
          <p:nvPicPr>
            <p:cNvPr id="2" name="Picture 14" descr="http://www.dietistenpraktijkaliceroest.nl/images/app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4664"/>
              <a:ext cx="131116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9802" y="764704"/>
              <a:ext cx="996014" cy="115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encrypted-tbn0.gstatic.com/images?q=tbn:ANd9GcTPXHLqLCm9sIW8Uv5YM3Q2-M5kYswpgPjBQg2-enyDZNagtw6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269936" y="5487134"/>
            <a:ext cx="2062489" cy="12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283182" y="1513250"/>
            <a:ext cx="4123843" cy="1322253"/>
            <a:chOff x="323528" y="2276870"/>
            <a:chExt cx="4123843" cy="1322253"/>
          </a:xfrm>
        </p:grpSpPr>
        <p:pic>
          <p:nvPicPr>
            <p:cNvPr id="5" name="Picture 6" descr="Zalm-Forel-groothande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6872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aul\Pictures\vis ver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2" y="2473031"/>
              <a:ext cx="1958569" cy="8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Zalm-Forel-groothande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68000"/>
                      </a14:imgEffect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6" y="2276870"/>
              <a:ext cx="1973509" cy="13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749467" y="232206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-10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843808" y="2321908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/>
                <a:t>   20</a:t>
              </a:r>
              <a:r>
                <a:rPr lang="nl-NL" baseline="30000" dirty="0"/>
                <a:t>o</a:t>
              </a:r>
              <a:r>
                <a:rPr lang="nl-NL" dirty="0"/>
                <a:t> C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afhankelijk van: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1768ECD-5857-44DA-A4F6-9626003973E8}"/>
              </a:ext>
            </a:extLst>
          </p:cNvPr>
          <p:cNvGrpSpPr/>
          <p:nvPr/>
        </p:nvGrpSpPr>
        <p:grpSpPr>
          <a:xfrm>
            <a:off x="3448595" y="719421"/>
            <a:ext cx="6377540" cy="6006249"/>
            <a:chOff x="4797290" y="1073649"/>
            <a:chExt cx="6377540" cy="6006249"/>
          </a:xfrm>
        </p:grpSpPr>
        <p:sp>
          <p:nvSpPr>
            <p:cNvPr id="15" name="Tekstvak 14"/>
            <p:cNvSpPr txBox="1"/>
            <p:nvPr/>
          </p:nvSpPr>
          <p:spPr>
            <a:xfrm>
              <a:off x="4797290" y="1073649"/>
              <a:ext cx="5923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66700" algn="l"/>
                </a:tabLst>
              </a:pPr>
              <a:r>
                <a:rPr lang="nl-NL" dirty="0"/>
                <a:t>    		</a:t>
              </a:r>
              <a:r>
                <a:rPr lang="nl-NL" b="1" dirty="0"/>
                <a:t>Soort stof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Bepaald de hoogte van de </a:t>
              </a:r>
              <a:r>
                <a:rPr lang="nl-NL" dirty="0">
                  <a:solidFill>
                    <a:srgbClr val="FF0000"/>
                  </a:solidFill>
                </a:rPr>
                <a:t>activeringsenergie.</a:t>
              </a:r>
            </a:p>
            <a:p>
              <a:pPr>
                <a:tabLst>
                  <a:tab pos="266700" algn="l"/>
                </a:tabLst>
              </a:pPr>
              <a:r>
                <a:rPr lang="nl-NL" dirty="0"/>
                <a:t>		Lage activeringsenergie  =  snelle reactie.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97290" y="2042099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/>
                <a:t>Hogere temperatuur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	Deeltjes bewegen sneller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	</a:t>
              </a:r>
              <a:r>
                <a:rPr lang="nl-NL" dirty="0">
                  <a:sym typeface="Wingdings" panose="05000000000000000000" pitchFamily="2" charset="2"/>
                </a:rPr>
                <a:t>Veel meer effectieve botsingen per seconde.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930695" y="4894695"/>
              <a:ext cx="545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1688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r>
                <a:rPr lang="nl-NL" dirty="0"/>
                <a:t>Grotere verdelingsgraad dan groter oppervlak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/>
                <a:t>           	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>
                  <a:sym typeface="Wingdings" panose="05000000000000000000" pitchFamily="2" charset="2"/>
                </a:rPr>
                <a:t>               	Meer effectieve botsingen per seconde.</a:t>
              </a:r>
              <a:endParaRPr lang="nl-NL" dirty="0"/>
            </a:p>
            <a:p>
              <a:pPr>
                <a:tabLst>
                  <a:tab pos="801688" algn="l"/>
                </a:tabLst>
              </a:pPr>
              <a:endParaRPr lang="nl-NL" b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94695" y="6156568"/>
              <a:ext cx="62801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            </a:t>
              </a:r>
              <a:r>
                <a:rPr lang="nl-NL" b="1" dirty="0"/>
                <a:t>Katalysator (enzym)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</a:t>
              </a:r>
              <a:r>
                <a:rPr lang="nl-NL" dirty="0"/>
                <a:t>Een katalysator verlaagd de </a:t>
              </a:r>
              <a:r>
                <a:rPr lang="nl-NL" dirty="0">
                  <a:solidFill>
                    <a:srgbClr val="FF0000"/>
                  </a:solidFill>
                </a:rPr>
                <a:t>activeringsenergie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                        </a:t>
              </a:r>
              <a:r>
                <a:rPr lang="nl-NL" dirty="0">
                  <a:sym typeface="Wingdings" panose="05000000000000000000" pitchFamily="2" charset="2"/>
                </a:rPr>
                <a:t>Reactiesnelheid neemt toe.</a:t>
              </a:r>
              <a:endParaRPr lang="nl-NL" dirty="0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668695" y="3598072"/>
              <a:ext cx="4081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r>
                <a:rPr lang="nl-NL" dirty="0"/>
                <a:t>Hogere concentratie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 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 Meer effectieve botsingen per seconde.</a:t>
              </a:r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09121" y="2826049"/>
            <a:ext cx="2792097" cy="1454197"/>
            <a:chOff x="-252536" y="383552"/>
            <a:chExt cx="8496944" cy="4366186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26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CA108869-B249-4528-ACDC-2854D2FE21D4}"/>
              </a:ext>
            </a:extLst>
          </p:cNvPr>
          <p:cNvGrpSpPr/>
          <p:nvPr/>
        </p:nvGrpSpPr>
        <p:grpSpPr>
          <a:xfrm>
            <a:off x="709121" y="4058740"/>
            <a:ext cx="3353182" cy="1895263"/>
            <a:chOff x="926503" y="4056353"/>
            <a:chExt cx="3353182" cy="1895263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9FEFCA63-3E0F-449B-8822-F98C4D10A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422" y="4056353"/>
              <a:ext cx="1895263" cy="1895263"/>
            </a:xfrm>
            <a:prstGeom prst="rect">
              <a:avLst/>
            </a:prstGeom>
          </p:spPr>
        </p:pic>
        <p:pic>
          <p:nvPicPr>
            <p:cNvPr id="30" name="Picture 2" descr="http://t2.gstatic.com/images?q=tbn:ANd9GcTtgR1hcKIQX3qnvvnHrQPH2XNLhsxq1EMUzzTSsxTJztjJx2FN">
              <a:extLst>
                <a:ext uri="{FF2B5EF4-FFF2-40B4-BE49-F238E27FC236}">
                  <a16:creationId xmlns:a16="http://schemas.microsoft.com/office/drawing/2014/main" id="{815ED317-B9C2-4B6D-B36D-ECDF97342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03" y="4472316"/>
              <a:ext cx="1082969" cy="1082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507699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266D9C0-9393-441F-8A38-E68C07B8F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0" t="28349" r="18831" b="12851"/>
          <a:stretch/>
        </p:blipFill>
        <p:spPr>
          <a:xfrm>
            <a:off x="-5038" y="836712"/>
            <a:ext cx="9149037" cy="602128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61B0F90-A305-419D-8C47-F73A57E01115}"/>
              </a:ext>
            </a:extLst>
          </p:cNvPr>
          <p:cNvSpPr txBox="1"/>
          <p:nvPr/>
        </p:nvSpPr>
        <p:spPr>
          <a:xfrm>
            <a:off x="1475656" y="1484784"/>
            <a:ext cx="192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Activeringsenergie</a:t>
            </a:r>
          </a:p>
        </p:txBody>
      </p:sp>
    </p:spTree>
    <p:extLst>
      <p:ext uri="{BB962C8B-B14F-4D97-AF65-F5344CB8AC3E}">
        <p14:creationId xmlns:p14="http://schemas.microsoft.com/office/powerpoint/2010/main" val="138318601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266D9C0-9393-441F-8A38-E68C07B8F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0" t="28349" r="62795" b="12851"/>
          <a:stretch/>
        </p:blipFill>
        <p:spPr>
          <a:xfrm>
            <a:off x="-5037" y="836712"/>
            <a:ext cx="3784949" cy="602128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BD47463-F459-4425-96FF-56950C889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0" t="28349" r="18831" b="20379"/>
          <a:stretch/>
        </p:blipFill>
        <p:spPr>
          <a:xfrm>
            <a:off x="3758580" y="1670400"/>
            <a:ext cx="4711757" cy="51875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640223F-CC08-432D-814E-A27321A57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41" t="59581" r="18831" b="12851"/>
          <a:stretch/>
        </p:blipFill>
        <p:spPr>
          <a:xfrm>
            <a:off x="5301588" y="3996680"/>
            <a:ext cx="2839549" cy="286132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763A9A7-614F-432B-B34F-6290D5DB2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56" t="59581" r="18831" b="12851"/>
          <a:stretch/>
        </p:blipFill>
        <p:spPr>
          <a:xfrm>
            <a:off x="8388424" y="3996680"/>
            <a:ext cx="768466" cy="28613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013E060-026B-4806-875F-6B5FBB322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56" t="59581" r="18831" b="12851"/>
          <a:stretch/>
        </p:blipFill>
        <p:spPr>
          <a:xfrm>
            <a:off x="7771589" y="3996679"/>
            <a:ext cx="768466" cy="286131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F7EF4FD-06C7-4E92-83F0-31A6ED60F867}"/>
              </a:ext>
            </a:extLst>
          </p:cNvPr>
          <p:cNvSpPr txBox="1"/>
          <p:nvPr/>
        </p:nvSpPr>
        <p:spPr>
          <a:xfrm>
            <a:off x="1475656" y="1484784"/>
            <a:ext cx="192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Activeringsenergie</a:t>
            </a:r>
          </a:p>
        </p:txBody>
      </p:sp>
    </p:spTree>
    <p:extLst>
      <p:ext uri="{BB962C8B-B14F-4D97-AF65-F5344CB8AC3E}">
        <p14:creationId xmlns:p14="http://schemas.microsoft.com/office/powerpoint/2010/main" val="42382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ttp://cdpcontent.toegang.nu/b2dba862-e2eb-4c9a-9da9-6c3b0a4b10e1/20160229155502/extract/assets/img/layout/32.jpg">
            <a:extLst>
              <a:ext uri="{FF2B5EF4-FFF2-40B4-BE49-F238E27FC236}">
                <a16:creationId xmlns:a16="http://schemas.microsoft.com/office/drawing/2014/main" id="{6011D9CA-515B-4012-847F-31B66936B2B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9" t="59580" r="7563" b="9462"/>
          <a:stretch/>
        </p:blipFill>
        <p:spPr bwMode="auto">
          <a:xfrm>
            <a:off x="1259632" y="692696"/>
            <a:ext cx="6408712" cy="5618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078762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349254" y="23885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</a:t>
            </a:r>
            <a:r>
              <a:rPr lang="nl-NL" sz="3600" baseline="-25000" dirty="0"/>
              <a:t>3</a:t>
            </a:r>
            <a:r>
              <a:rPr lang="nl-NL" sz="3600" dirty="0"/>
              <a:t>H</a:t>
            </a:r>
            <a:r>
              <a:rPr lang="nl-NL" sz="3600" baseline="-25000" dirty="0"/>
              <a:t>8</a:t>
            </a:r>
            <a:r>
              <a:rPr lang="nl-NL" sz="3600" dirty="0"/>
              <a:t>   +   5 O</a:t>
            </a:r>
            <a:r>
              <a:rPr lang="nl-NL" sz="3600" baseline="-25000" dirty="0"/>
              <a:t>2</a:t>
            </a:r>
            <a:r>
              <a:rPr lang="nl-NL" sz="3600" dirty="0"/>
              <a:t>  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3600" dirty="0">
                <a:sym typeface="Wingdings" panose="05000000000000000000" pitchFamily="2" charset="2"/>
              </a:rPr>
              <a:t>   3 CO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   +   4 H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O</a:t>
            </a:r>
            <a:endParaRPr lang="nl-NL" sz="3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847976-83B2-4E41-9084-1C66B495B91C}"/>
              </a:ext>
            </a:extLst>
          </p:cNvPr>
          <p:cNvSpPr txBox="1"/>
          <p:nvPr/>
        </p:nvSpPr>
        <p:spPr>
          <a:xfrm>
            <a:off x="1979712" y="848129"/>
            <a:ext cx="3138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Reactiesnelheid</a:t>
            </a:r>
          </a:p>
        </p:txBody>
      </p:sp>
    </p:spTree>
    <p:extLst>
      <p:ext uri="{BB962C8B-B14F-4D97-AF65-F5344CB8AC3E}">
        <p14:creationId xmlns:p14="http://schemas.microsoft.com/office/powerpoint/2010/main" val="392460638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349254" y="23885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</a:t>
            </a:r>
            <a:r>
              <a:rPr lang="nl-NL" sz="3600" baseline="-25000" dirty="0"/>
              <a:t>3</a:t>
            </a:r>
            <a:r>
              <a:rPr lang="nl-NL" sz="3600" dirty="0"/>
              <a:t>H</a:t>
            </a:r>
            <a:r>
              <a:rPr lang="nl-NL" sz="3600" baseline="-25000" dirty="0"/>
              <a:t>8</a:t>
            </a:r>
            <a:r>
              <a:rPr lang="nl-NL" sz="3600" dirty="0"/>
              <a:t>   +   5 O</a:t>
            </a:r>
            <a:r>
              <a:rPr lang="nl-NL" sz="3600" baseline="-25000" dirty="0"/>
              <a:t>2</a:t>
            </a:r>
            <a:r>
              <a:rPr lang="nl-NL" sz="3600" dirty="0"/>
              <a:t>  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3600" dirty="0">
                <a:sym typeface="Wingdings" panose="05000000000000000000" pitchFamily="2" charset="2"/>
              </a:rPr>
              <a:t>   3 CO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   +   4 H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O</a:t>
            </a:r>
            <a:endParaRPr lang="nl-NL" sz="3600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349254" y="3947180"/>
            <a:ext cx="6445491" cy="15325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62000" tIns="118800" rIns="126000" bIns="118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Reactiesnelheid</a:t>
            </a:r>
            <a:r>
              <a:rPr lang="en-US" sz="2400" b="1" dirty="0">
                <a:latin typeface="Arial" charset="0"/>
              </a:rPr>
              <a:t> =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Hoeveelheid</a:t>
            </a:r>
            <a:r>
              <a:rPr lang="en-US" sz="2400" b="1" dirty="0">
                <a:latin typeface="Arial" charset="0"/>
              </a:rPr>
              <a:t> gram C</a:t>
            </a:r>
            <a:r>
              <a:rPr lang="en-US" sz="2400" b="1" baseline="-25000" dirty="0">
                <a:latin typeface="Arial" charset="0"/>
              </a:rPr>
              <a:t>3</a:t>
            </a:r>
            <a:r>
              <a:rPr lang="en-US" sz="2400" b="1" dirty="0">
                <a:latin typeface="Arial" charset="0"/>
              </a:rPr>
              <a:t>H</a:t>
            </a:r>
            <a:r>
              <a:rPr lang="en-US" sz="2400" b="1" baseline="-25000" dirty="0">
                <a:latin typeface="Arial" charset="0"/>
              </a:rPr>
              <a:t>8</a:t>
            </a:r>
            <a:r>
              <a:rPr lang="en-US" sz="2400" b="1" dirty="0">
                <a:latin typeface="Arial" charset="0"/>
              </a:rPr>
              <a:t> die per liter per </a:t>
            </a:r>
            <a:r>
              <a:rPr lang="en-US" sz="2400" b="1" dirty="0" err="1">
                <a:latin typeface="Arial" charset="0"/>
              </a:rPr>
              <a:t>seconde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verdwijnt</a:t>
            </a:r>
            <a:r>
              <a:rPr lang="nl-NL" b="1" dirty="0">
                <a:latin typeface="Arial" charset="0"/>
              </a:rPr>
              <a:t>.</a:t>
            </a:r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2300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nodig.</a:t>
            </a:r>
          </a:p>
        </p:txBody>
      </p:sp>
    </p:spTree>
    <p:extLst>
      <p:ext uri="{BB962C8B-B14F-4D97-AF65-F5344CB8AC3E}">
        <p14:creationId xmlns:p14="http://schemas.microsoft.com/office/powerpoint/2010/main" val="1679706237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349254" y="23885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</a:t>
            </a:r>
            <a:r>
              <a:rPr lang="nl-NL" sz="3600" baseline="-25000" dirty="0"/>
              <a:t>3</a:t>
            </a:r>
            <a:r>
              <a:rPr lang="nl-NL" sz="3600" dirty="0"/>
              <a:t>H</a:t>
            </a:r>
            <a:r>
              <a:rPr lang="nl-NL" sz="3600" baseline="-25000" dirty="0"/>
              <a:t>8</a:t>
            </a:r>
            <a:r>
              <a:rPr lang="nl-NL" sz="3600" dirty="0"/>
              <a:t>   +   5 O</a:t>
            </a:r>
            <a:r>
              <a:rPr lang="nl-NL" sz="3600" baseline="-25000" dirty="0"/>
              <a:t>2</a:t>
            </a:r>
            <a:r>
              <a:rPr lang="nl-NL" sz="3600" dirty="0"/>
              <a:t>  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3600" dirty="0">
                <a:sym typeface="Wingdings" panose="05000000000000000000" pitchFamily="2" charset="2"/>
              </a:rPr>
              <a:t>   3 CO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   +   4 H</a:t>
            </a:r>
            <a:r>
              <a:rPr lang="nl-NL" sz="3600" baseline="-25000" dirty="0">
                <a:sym typeface="Wingdings" panose="05000000000000000000" pitchFamily="2" charset="2"/>
              </a:rPr>
              <a:t>2</a:t>
            </a:r>
            <a:r>
              <a:rPr lang="nl-NL" sz="3600" dirty="0">
                <a:sym typeface="Wingdings" panose="05000000000000000000" pitchFamily="2" charset="2"/>
              </a:rPr>
              <a:t>O</a:t>
            </a:r>
            <a:endParaRPr lang="nl-NL" sz="3600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349254" y="3947180"/>
            <a:ext cx="6445491" cy="2086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62000" tIns="118800" rIns="126000" bIns="118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Reactiesnelheid</a:t>
            </a:r>
            <a:r>
              <a:rPr lang="en-US" sz="2400" b="1" dirty="0">
                <a:latin typeface="Arial" charset="0"/>
              </a:rPr>
              <a:t> =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Hoeveelheid</a:t>
            </a:r>
            <a:r>
              <a:rPr lang="en-US" sz="2400" b="1" dirty="0">
                <a:latin typeface="Arial" charset="0"/>
              </a:rPr>
              <a:t> gram C</a:t>
            </a:r>
            <a:r>
              <a:rPr lang="en-US" sz="2400" b="1" baseline="-25000" dirty="0">
                <a:latin typeface="Arial" charset="0"/>
              </a:rPr>
              <a:t>3</a:t>
            </a:r>
            <a:r>
              <a:rPr lang="en-US" sz="2400" b="1" dirty="0">
                <a:latin typeface="Arial" charset="0"/>
              </a:rPr>
              <a:t>H</a:t>
            </a:r>
            <a:r>
              <a:rPr lang="en-US" sz="2400" b="1" baseline="-25000" dirty="0">
                <a:latin typeface="Arial" charset="0"/>
              </a:rPr>
              <a:t>8</a:t>
            </a:r>
            <a:r>
              <a:rPr lang="en-US" sz="2400" b="1" dirty="0">
                <a:latin typeface="Arial" charset="0"/>
              </a:rPr>
              <a:t> die per liter per </a:t>
            </a:r>
            <a:r>
              <a:rPr lang="en-US" sz="2400" b="1" dirty="0" err="1">
                <a:latin typeface="Arial" charset="0"/>
              </a:rPr>
              <a:t>seconde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verdwijnt</a:t>
            </a:r>
            <a:r>
              <a:rPr lang="nl-NL" b="1" dirty="0">
                <a:latin typeface="Arial" charset="0"/>
              </a:rPr>
              <a:t>.</a:t>
            </a:r>
            <a:endParaRPr lang="nl-NL" sz="24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sz="2400" b="1" dirty="0">
                <a:latin typeface="Arial" charset="0"/>
              </a:rPr>
              <a:t>g </a:t>
            </a:r>
            <a:r>
              <a:rPr lang="en-US" sz="2400" b="1" dirty="0">
                <a:latin typeface="Arial" charset="0"/>
              </a:rPr>
              <a:t>C</a:t>
            </a:r>
            <a:r>
              <a:rPr lang="en-US" sz="2400" b="1" baseline="-25000" dirty="0">
                <a:latin typeface="Arial" charset="0"/>
              </a:rPr>
              <a:t>3</a:t>
            </a:r>
            <a:r>
              <a:rPr lang="en-US" sz="2400" b="1" dirty="0">
                <a:latin typeface="Arial" charset="0"/>
              </a:rPr>
              <a:t>H</a:t>
            </a:r>
            <a:r>
              <a:rPr lang="en-US" sz="2400" b="1" baseline="-25000" dirty="0">
                <a:latin typeface="Arial" charset="0"/>
              </a:rPr>
              <a:t>8</a:t>
            </a:r>
            <a:r>
              <a:rPr lang="nl-NL" sz="2400" b="1" dirty="0">
                <a:latin typeface="Arial" charset="0"/>
              </a:rPr>
              <a:t> / </a:t>
            </a:r>
            <a:r>
              <a:rPr lang="nl-NL" sz="2400" b="1" dirty="0" err="1">
                <a:latin typeface="Arial" charset="0"/>
              </a:rPr>
              <a:t>L,s</a:t>
            </a:r>
            <a:r>
              <a:rPr lang="nl-NL" sz="2400" b="1" dirty="0">
                <a:latin typeface="Arial" charset="0"/>
              </a:rPr>
              <a:t>   ofwel </a:t>
            </a:r>
            <a:r>
              <a:rPr lang="nl-NL" sz="2400" b="1">
                <a:latin typeface="Arial" charset="0"/>
              </a:rPr>
              <a:t>g L</a:t>
            </a:r>
            <a:r>
              <a:rPr lang="nl-NL" sz="2400" b="1" baseline="30000">
                <a:latin typeface="Arial" charset="0"/>
              </a:rPr>
              <a:t>-1 </a:t>
            </a:r>
            <a:r>
              <a:rPr lang="nl-NL" sz="2400" b="1">
                <a:latin typeface="Arial" charset="0"/>
              </a:rPr>
              <a:t>s</a:t>
            </a:r>
            <a:r>
              <a:rPr lang="nl-NL" sz="2400" b="1" baseline="30000">
                <a:latin typeface="Arial" charset="0"/>
              </a:rPr>
              <a:t>-1</a:t>
            </a:r>
            <a:endParaRPr lang="en-US" sz="2400" b="1" baseline="30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02430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C323E42-CEA0-4B61-775C-0B59E42E6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8000" r="34250" b="8000"/>
          <a:stretch/>
        </p:blipFill>
        <p:spPr>
          <a:xfrm>
            <a:off x="2332551" y="332656"/>
            <a:ext cx="4399689" cy="628527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8B66767-CF31-BCF3-B443-D8F51765EE0A}"/>
              </a:ext>
            </a:extLst>
          </p:cNvPr>
          <p:cNvSpPr/>
          <p:nvPr/>
        </p:nvSpPr>
        <p:spPr>
          <a:xfrm flipV="1">
            <a:off x="2332550" y="296652"/>
            <a:ext cx="490374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568779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801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nodig: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E677C6C-FD21-432A-A4F5-DF49FF4308BB}"/>
              </a:ext>
            </a:extLst>
          </p:cNvPr>
          <p:cNvGrpSpPr/>
          <p:nvPr/>
        </p:nvGrpSpPr>
        <p:grpSpPr>
          <a:xfrm>
            <a:off x="-74428" y="885589"/>
            <a:ext cx="9290428" cy="2316758"/>
            <a:chOff x="-74428" y="1257541"/>
            <a:chExt cx="9290428" cy="2316758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EFF0F3-BC1A-4AAC-B791-076AC0349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71D0BA-99B0-4C33-AC77-B4BBC5B48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65E0D87-6966-44D3-A621-9FD1A7EB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F2847FF-0D7A-44A7-9011-2D324E7DC89C}"/>
                </a:ext>
              </a:extLst>
            </p:cNvPr>
            <p:cNvSpPr txBox="1"/>
            <p:nvPr/>
          </p:nvSpPr>
          <p:spPr>
            <a:xfrm>
              <a:off x="3488948" y="2650969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F9FE140-9FDD-4187-8041-A8BB83FBA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8AA07F4-6E71-47A2-A0A6-3E8D39AD3D1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DFAE349-BE7B-489C-A417-F0EC5C1290AE}"/>
              </a:ext>
            </a:extLst>
          </p:cNvPr>
          <p:cNvGrpSpPr/>
          <p:nvPr/>
        </p:nvGrpSpPr>
        <p:grpSpPr>
          <a:xfrm>
            <a:off x="-74428" y="885589"/>
            <a:ext cx="9290428" cy="2635866"/>
            <a:chOff x="-74428" y="1257541"/>
            <a:chExt cx="9290428" cy="2635866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55CC307C-66E7-4951-B860-A77D139D8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19FC1678-A928-49B2-9739-9ED63CC9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873593C8-4D7B-4A60-8837-895AAFA3F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8026ED7D-3207-48CE-90DB-8ADD41C6311B}"/>
                </a:ext>
              </a:extLst>
            </p:cNvPr>
            <p:cNvSpPr txBox="1"/>
            <p:nvPr/>
          </p:nvSpPr>
          <p:spPr>
            <a:xfrm>
              <a:off x="3488171" y="2970077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2110C9A8-0DD8-4EAC-A906-B2289FD8B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3BDC770-2044-428D-9E4D-ED19B99A6E2C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33261850-9370-48A3-B84C-DC77AAF1E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57303" r="40373" b="10290"/>
          <a:stretch/>
        </p:blipFill>
        <p:spPr>
          <a:xfrm>
            <a:off x="3488948" y="1032905"/>
            <a:ext cx="1912620" cy="1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nodig: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E677C6C-FD21-432A-A4F5-DF49FF4308BB}"/>
              </a:ext>
            </a:extLst>
          </p:cNvPr>
          <p:cNvGrpSpPr/>
          <p:nvPr/>
        </p:nvGrpSpPr>
        <p:grpSpPr>
          <a:xfrm>
            <a:off x="-74428" y="885589"/>
            <a:ext cx="9290428" cy="2635866"/>
            <a:chOff x="-74428" y="1257541"/>
            <a:chExt cx="9290428" cy="263586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EFF0F3-BC1A-4AAC-B791-076AC0349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71D0BA-99B0-4C33-AC77-B4BBC5B48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65E0D87-6966-44D3-A621-9FD1A7EB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F2847FF-0D7A-44A7-9011-2D324E7DC89C}"/>
                </a:ext>
              </a:extLst>
            </p:cNvPr>
            <p:cNvSpPr txBox="1"/>
            <p:nvPr/>
          </p:nvSpPr>
          <p:spPr>
            <a:xfrm>
              <a:off x="3488171" y="2970077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F9FE140-9FDD-4187-8041-A8BB83FBA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8AA07F4-6E71-47A2-A0A6-3E8D39AD3D1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1FC12F-7537-47B6-982D-7C3BBDC02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57303" r="40373" b="10290"/>
          <a:stretch/>
        </p:blipFill>
        <p:spPr>
          <a:xfrm>
            <a:off x="3488948" y="1032905"/>
            <a:ext cx="1912620" cy="1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nodig: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E677C6C-FD21-432A-A4F5-DF49FF4308BB}"/>
              </a:ext>
            </a:extLst>
          </p:cNvPr>
          <p:cNvGrpSpPr/>
          <p:nvPr/>
        </p:nvGrpSpPr>
        <p:grpSpPr>
          <a:xfrm>
            <a:off x="-74428" y="885589"/>
            <a:ext cx="9290428" cy="2316758"/>
            <a:chOff x="-74428" y="1257541"/>
            <a:chExt cx="9290428" cy="2316758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EFF0F3-BC1A-4AAC-B791-076AC0349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71D0BA-99B0-4C33-AC77-B4BBC5B48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65E0D87-6966-44D3-A621-9FD1A7EB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F2847FF-0D7A-44A7-9011-2D324E7DC89C}"/>
                </a:ext>
              </a:extLst>
            </p:cNvPr>
            <p:cNvSpPr txBox="1"/>
            <p:nvPr/>
          </p:nvSpPr>
          <p:spPr>
            <a:xfrm>
              <a:off x="3488948" y="2650969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F9FE140-9FDD-4187-8041-A8BB83FBA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8AA07F4-6E71-47A2-A0A6-3E8D39AD3D1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A7ECF9D8-7FB0-4BFB-9A45-0CA801D74A7B}"/>
              </a:ext>
            </a:extLst>
          </p:cNvPr>
          <p:cNvSpPr txBox="1"/>
          <p:nvPr/>
        </p:nvSpPr>
        <p:spPr>
          <a:xfrm>
            <a:off x="756000" y="3420000"/>
            <a:ext cx="72147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400" dirty="0"/>
          </a:p>
          <a:p>
            <a:r>
              <a:rPr lang="nl-NL" sz="2400" dirty="0">
                <a:solidFill>
                  <a:srgbClr val="FF0000"/>
                </a:solidFill>
              </a:rPr>
              <a:t>Meer effectieve botsingen per seconde: snellere reactie.</a:t>
            </a:r>
          </a:p>
          <a:p>
            <a:endParaRPr lang="nl-NL" sz="1600" dirty="0"/>
          </a:p>
          <a:p>
            <a:endParaRPr lang="nl-NL" sz="2400" dirty="0"/>
          </a:p>
          <a:p>
            <a:endParaRPr lang="nl-NL" sz="1200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839C87A7-552B-4E45-9D1E-5929675939BB}"/>
              </a:ext>
            </a:extLst>
          </p:cNvPr>
          <p:cNvGrpSpPr/>
          <p:nvPr/>
        </p:nvGrpSpPr>
        <p:grpSpPr>
          <a:xfrm>
            <a:off x="-74428" y="885589"/>
            <a:ext cx="9290428" cy="2635866"/>
            <a:chOff x="-74428" y="1257541"/>
            <a:chExt cx="9290428" cy="2635866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FCC1B753-AE1D-445E-B871-A117C0CFF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FF24759A-1C9F-4313-9CDF-FF344A782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24A3F11A-21C8-423A-AC0B-EBF6956CB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1FD9C469-6458-49DB-82CB-3CA01769B204}"/>
                </a:ext>
              </a:extLst>
            </p:cNvPr>
            <p:cNvSpPr txBox="1"/>
            <p:nvPr/>
          </p:nvSpPr>
          <p:spPr>
            <a:xfrm>
              <a:off x="3488171" y="2970077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D475CAC5-6DB0-4FD1-A8D1-448E86186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245455D3-4FA3-4E00-9D14-82B5BD5C13A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9BE22F3-A7B0-4473-A392-89F654601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57303" r="40373" b="10290"/>
          <a:stretch/>
        </p:blipFill>
        <p:spPr>
          <a:xfrm>
            <a:off x="3488948" y="1032905"/>
            <a:ext cx="1912620" cy="1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nodig: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E677C6C-FD21-432A-A4F5-DF49FF4308BB}"/>
              </a:ext>
            </a:extLst>
          </p:cNvPr>
          <p:cNvGrpSpPr/>
          <p:nvPr/>
        </p:nvGrpSpPr>
        <p:grpSpPr>
          <a:xfrm>
            <a:off x="-74428" y="885589"/>
            <a:ext cx="9290428" cy="2316758"/>
            <a:chOff x="-74428" y="1257541"/>
            <a:chExt cx="9290428" cy="2316758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EFF0F3-BC1A-4AAC-B791-076AC0349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71D0BA-99B0-4C33-AC77-B4BBC5B48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65E0D87-6966-44D3-A621-9FD1A7EB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F2847FF-0D7A-44A7-9011-2D324E7DC89C}"/>
                </a:ext>
              </a:extLst>
            </p:cNvPr>
            <p:cNvSpPr txBox="1"/>
            <p:nvPr/>
          </p:nvSpPr>
          <p:spPr>
            <a:xfrm>
              <a:off x="3488948" y="2650969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F9FE140-9FDD-4187-8041-A8BB83FBA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8AA07F4-6E71-47A2-A0A6-3E8D39AD3D1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A7ECF9D8-7FB0-4BFB-9A45-0CA801D74A7B}"/>
              </a:ext>
            </a:extLst>
          </p:cNvPr>
          <p:cNvSpPr txBox="1"/>
          <p:nvPr/>
        </p:nvSpPr>
        <p:spPr>
          <a:xfrm>
            <a:off x="756000" y="3420000"/>
            <a:ext cx="781246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400" dirty="0"/>
          </a:p>
          <a:p>
            <a:r>
              <a:rPr lang="nl-NL" sz="2400" dirty="0"/>
              <a:t>Meer effectieve botsingen per seconde: snellere reactie.</a:t>
            </a:r>
          </a:p>
          <a:p>
            <a:endParaRPr lang="nl-NL" sz="1600" dirty="0"/>
          </a:p>
          <a:p>
            <a:endParaRPr lang="nl-NL" sz="2400" dirty="0"/>
          </a:p>
          <a:p>
            <a:endParaRPr lang="nl-NL" sz="1200" dirty="0"/>
          </a:p>
          <a:p>
            <a:r>
              <a:rPr lang="nl-NL" sz="2400" dirty="0">
                <a:solidFill>
                  <a:srgbClr val="FF0000"/>
                </a:solidFill>
              </a:rPr>
              <a:t>Bij een niet-effectieve botsing veranderen de moleculen niet.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999942A3-CB90-4AF7-8070-72721B26D7D0}"/>
              </a:ext>
            </a:extLst>
          </p:cNvPr>
          <p:cNvGrpSpPr/>
          <p:nvPr/>
        </p:nvGrpSpPr>
        <p:grpSpPr>
          <a:xfrm>
            <a:off x="-74428" y="885589"/>
            <a:ext cx="9290428" cy="2635866"/>
            <a:chOff x="-74428" y="1257541"/>
            <a:chExt cx="9290428" cy="2635866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42888F8F-C2BB-4101-8B2C-3829E2C23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86EABB9F-724A-4CD4-8C68-37B2172DB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DDAD966F-FDA0-43C9-A9CA-8B464229A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574D233-EF02-4DFC-A64E-ABEF0FECBA0E}"/>
                </a:ext>
              </a:extLst>
            </p:cNvPr>
            <p:cNvSpPr txBox="1"/>
            <p:nvPr/>
          </p:nvSpPr>
          <p:spPr>
            <a:xfrm>
              <a:off x="3488171" y="2970077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0F0A293F-E0D9-4FAD-B9CE-DFE09C42A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3B81AD6-A083-4D20-B749-C2149E0936D1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9323CCD2-B71E-47A3-BF4A-5D5827758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57303" r="40373" b="10290"/>
          <a:stretch/>
        </p:blipFill>
        <p:spPr>
          <a:xfrm>
            <a:off x="3488948" y="1032905"/>
            <a:ext cx="1912620" cy="1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DC576C93-0A27-4A4B-8D65-777B40E43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45620" r="-1068" b="44158"/>
          <a:stretch/>
        </p:blipFill>
        <p:spPr>
          <a:xfrm>
            <a:off x="24699" y="6396381"/>
            <a:ext cx="9144000" cy="50405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nodig: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E677C6C-FD21-432A-A4F5-DF49FF4308BB}"/>
              </a:ext>
            </a:extLst>
          </p:cNvPr>
          <p:cNvGrpSpPr/>
          <p:nvPr/>
        </p:nvGrpSpPr>
        <p:grpSpPr>
          <a:xfrm>
            <a:off x="-74428" y="885589"/>
            <a:ext cx="9290428" cy="2316758"/>
            <a:chOff x="-74428" y="1257541"/>
            <a:chExt cx="9290428" cy="2316758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EFF0F3-BC1A-4AAC-B791-076AC0349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71D0BA-99B0-4C33-AC77-B4BBC5B48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65E0D87-6966-44D3-A621-9FD1A7EB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F2847FF-0D7A-44A7-9011-2D324E7DC89C}"/>
                </a:ext>
              </a:extLst>
            </p:cNvPr>
            <p:cNvSpPr txBox="1"/>
            <p:nvPr/>
          </p:nvSpPr>
          <p:spPr>
            <a:xfrm>
              <a:off x="3488948" y="2650969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F9FE140-9FDD-4187-8041-A8BB83FBA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8AA07F4-6E71-47A2-A0A6-3E8D39AD3D1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A7ECF9D8-7FB0-4BFB-9A45-0CA801D74A7B}"/>
              </a:ext>
            </a:extLst>
          </p:cNvPr>
          <p:cNvSpPr txBox="1"/>
          <p:nvPr/>
        </p:nvSpPr>
        <p:spPr>
          <a:xfrm>
            <a:off x="756000" y="3420000"/>
            <a:ext cx="781246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400" dirty="0"/>
          </a:p>
          <a:p>
            <a:r>
              <a:rPr lang="nl-NL" sz="2400" dirty="0"/>
              <a:t>Meer effectieve botsingen per seconde: snellere reactie.</a:t>
            </a:r>
          </a:p>
          <a:p>
            <a:endParaRPr lang="nl-NL" sz="1600" dirty="0"/>
          </a:p>
          <a:p>
            <a:endParaRPr lang="nl-NL" sz="2400" dirty="0"/>
          </a:p>
          <a:p>
            <a:endParaRPr lang="nl-NL" sz="1200" dirty="0"/>
          </a:p>
          <a:p>
            <a:r>
              <a:rPr lang="nl-NL" sz="2400" dirty="0"/>
              <a:t>Bij een niet-effectieve botsing veranderen de moleculen niet.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0D557DF-8EBC-409B-ACE1-9FC969BD91FD}"/>
              </a:ext>
            </a:extLst>
          </p:cNvPr>
          <p:cNvSpPr/>
          <p:nvPr/>
        </p:nvSpPr>
        <p:spPr>
          <a:xfrm>
            <a:off x="3467507" y="6399659"/>
            <a:ext cx="2015591" cy="525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7ADDB6-E6D9-4432-B94E-8385C1950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7"/>
          <a:stretch/>
        </p:blipFill>
        <p:spPr>
          <a:xfrm>
            <a:off x="-74428" y="5264694"/>
            <a:ext cx="9144000" cy="1246247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F35AD2C9-F518-4DB2-AD88-06CDEA853499}"/>
              </a:ext>
            </a:extLst>
          </p:cNvPr>
          <p:cNvGrpSpPr/>
          <p:nvPr/>
        </p:nvGrpSpPr>
        <p:grpSpPr>
          <a:xfrm>
            <a:off x="-74428" y="885589"/>
            <a:ext cx="9290428" cy="2635866"/>
            <a:chOff x="-74428" y="1257541"/>
            <a:chExt cx="9290428" cy="2635866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FA8F7E1A-4FAD-476F-B84A-709A8107E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6D3CBA93-513D-4A95-A7C2-F2CB587BF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C0E67A4B-4435-4CDA-BB09-8C37E2FF4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33588C21-F05A-41D3-918A-8C8C264DCF25}"/>
                </a:ext>
              </a:extLst>
            </p:cNvPr>
            <p:cNvSpPr txBox="1"/>
            <p:nvPr/>
          </p:nvSpPr>
          <p:spPr>
            <a:xfrm>
              <a:off x="3488171" y="2970077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FBEA4528-8B75-471A-9B03-FC65C9C9AB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4612393-B9B2-45BC-A28C-C7AD3727B255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A284E2F8-0F14-489D-9B8F-C5EF9ECA5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57303" r="40373" b="10290"/>
          <a:stretch/>
        </p:blipFill>
        <p:spPr>
          <a:xfrm>
            <a:off x="3488948" y="1032905"/>
            <a:ext cx="1912620" cy="1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1032</Words>
  <Application>Microsoft Office PowerPoint</Application>
  <PresentationFormat>Diavoorstelling (4:3)</PresentationFormat>
  <Paragraphs>250</Paragraphs>
  <Slides>42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Lucy</dc:creator>
  <cp:lastModifiedBy>Paul Boddeke</cp:lastModifiedBy>
  <cp:revision>231</cp:revision>
  <dcterms:created xsi:type="dcterms:W3CDTF">2012-10-06T19:41:18Z</dcterms:created>
  <dcterms:modified xsi:type="dcterms:W3CDTF">2023-02-12T12:45:16Z</dcterms:modified>
</cp:coreProperties>
</file>